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serrat" charset="1" panose="00000500000000000000"/>
      <p:regular r:id="rId25"/>
    </p:embeddedFont>
    <p:embeddedFont>
      <p:font typeface="Codec Pro Bold" charset="1" panose="00000600000000000000"/>
      <p:regular r:id="rId26"/>
    </p:embeddedFont>
    <p:embeddedFont>
      <p:font typeface="Horizon" charset="1" panose="02000500000000000000"/>
      <p:regular r:id="rId27"/>
    </p:embeddedFont>
    <p:embeddedFont>
      <p:font typeface="DM Serif Display" charset="1" panose="00000000000000000000"/>
      <p:regular r:id="rId28"/>
    </p:embeddedFont>
    <p:embeddedFont>
      <p:font typeface="Open Sauce" charset="1" panose="00000500000000000000"/>
      <p:regular r:id="rId29"/>
    </p:embeddedFont>
    <p:embeddedFont>
      <p:font typeface="Montserrat Bold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.png" Type="http://schemas.openxmlformats.org/officeDocument/2006/relationships/image"/><Relationship Id="rId4" Target="../media/image5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.png" Type="http://schemas.openxmlformats.org/officeDocument/2006/relationships/image"/><Relationship Id="rId4" Target="../media/image5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.png" Type="http://schemas.openxmlformats.org/officeDocument/2006/relationships/image"/><Relationship Id="rId4" Target="../media/image5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6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6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jpeg" Type="http://schemas.openxmlformats.org/officeDocument/2006/relationships/image"/><Relationship Id="rId6" Target="../media/image9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09731"/>
            <a:ext cx="18494185" cy="10396731"/>
          </a:xfrm>
          <a:custGeom>
            <a:avLst/>
            <a:gdLst/>
            <a:ahLst/>
            <a:cxnLst/>
            <a:rect r="r" b="b" t="t" l="l"/>
            <a:pathLst>
              <a:path h="10396731" w="18494185">
                <a:moveTo>
                  <a:pt x="0" y="0"/>
                </a:moveTo>
                <a:lnTo>
                  <a:pt x="18494185" y="0"/>
                </a:lnTo>
                <a:lnTo>
                  <a:pt x="18494185" y="10396731"/>
                </a:lnTo>
                <a:lnTo>
                  <a:pt x="0" y="10396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5972" y="2981226"/>
            <a:ext cx="165090" cy="5806576"/>
            <a:chOff x="0" y="0"/>
            <a:chExt cx="39405" cy="13859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405" cy="1385948"/>
            </a:xfrm>
            <a:custGeom>
              <a:avLst/>
              <a:gdLst/>
              <a:ahLst/>
              <a:cxnLst/>
              <a:rect r="r" b="b" t="t" l="l"/>
              <a:pathLst>
                <a:path h="1385948" w="39405">
                  <a:moveTo>
                    <a:pt x="0" y="0"/>
                  </a:moveTo>
                  <a:lnTo>
                    <a:pt x="39405" y="0"/>
                  </a:lnTo>
                  <a:lnTo>
                    <a:pt x="39405" y="1385948"/>
                  </a:lnTo>
                  <a:lnTo>
                    <a:pt x="0" y="13859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9405" cy="1404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40899" y="6512503"/>
            <a:ext cx="10213058" cy="215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5"/>
              </a:lnSpc>
            </a:pPr>
            <a:r>
              <a:rPr lang="en-US" sz="3089" spc="1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Integrantes:</a:t>
            </a:r>
          </a:p>
          <a:p>
            <a:pPr algn="l">
              <a:lnSpc>
                <a:spcPts val="4325"/>
              </a:lnSpc>
            </a:pPr>
            <a:r>
              <a:rPr lang="en-US" sz="3089" spc="1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-Roldan Castillo Jeremy Alexander</a:t>
            </a:r>
          </a:p>
          <a:p>
            <a:pPr algn="l">
              <a:lnSpc>
                <a:spcPts val="4325"/>
              </a:lnSpc>
            </a:pPr>
            <a:r>
              <a:rPr lang="en-US" sz="3089" spc="1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-Robles Davila Bertrand Marcelo</a:t>
            </a:r>
          </a:p>
          <a:p>
            <a:pPr algn="l">
              <a:lnSpc>
                <a:spcPts val="4325"/>
              </a:lnSpc>
            </a:pPr>
            <a:r>
              <a:rPr lang="en-US" sz="3089" spc="1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-Serrano Alcantara Alonso Isaias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982554" y="4734536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127639" y="-3445791"/>
            <a:ext cx="8438976" cy="7475193"/>
          </a:xfrm>
          <a:custGeom>
            <a:avLst/>
            <a:gdLst/>
            <a:ahLst/>
            <a:cxnLst/>
            <a:rect r="r" b="b" t="t" l="l"/>
            <a:pathLst>
              <a:path h="7475193" w="8438976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5271" y="432424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2"/>
                </a:lnTo>
                <a:lnTo>
                  <a:pt x="0" y="2034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059" t="0" r="-1643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22878" y="291806"/>
            <a:ext cx="2350387" cy="2350387"/>
          </a:xfrm>
          <a:custGeom>
            <a:avLst/>
            <a:gdLst/>
            <a:ahLst/>
            <a:cxnLst/>
            <a:rect r="r" b="b" t="t" l="l"/>
            <a:pathLst>
              <a:path h="2350387" w="2350387">
                <a:moveTo>
                  <a:pt x="0" y="0"/>
                </a:moveTo>
                <a:lnTo>
                  <a:pt x="2350387" y="0"/>
                </a:lnTo>
                <a:lnTo>
                  <a:pt x="2350387" y="2350387"/>
                </a:lnTo>
                <a:lnTo>
                  <a:pt x="0" y="2350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0899" y="4610711"/>
            <a:ext cx="14216819" cy="145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31"/>
              </a:lnSpc>
            </a:pPr>
            <a:r>
              <a:rPr lang="en-US" sz="8775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Y TEMPLATE STRING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0899" y="3008435"/>
            <a:ext cx="13633016" cy="187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10"/>
              </a:lnSpc>
            </a:pPr>
            <a:r>
              <a:rPr lang="en-US" sz="11175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CONCATENACION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296"/>
            <a:ext cx="18288000" cy="10249704"/>
          </a:xfrm>
          <a:custGeom>
            <a:avLst/>
            <a:gdLst/>
            <a:ahLst/>
            <a:cxnLst/>
            <a:rect r="r" b="b" t="t" l="l"/>
            <a:pathLst>
              <a:path h="10249704" w="18288000">
                <a:moveTo>
                  <a:pt x="0" y="0"/>
                </a:moveTo>
                <a:lnTo>
                  <a:pt x="18288000" y="0"/>
                </a:lnTo>
                <a:lnTo>
                  <a:pt x="18288000" y="10249704"/>
                </a:lnTo>
                <a:lnTo>
                  <a:pt x="0" y="10249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97" r="0" b="-167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85104" y="668926"/>
            <a:ext cx="2350387" cy="2350387"/>
          </a:xfrm>
          <a:custGeom>
            <a:avLst/>
            <a:gdLst/>
            <a:ahLst/>
            <a:cxnLst/>
            <a:rect r="r" b="b" t="t" l="l"/>
            <a:pathLst>
              <a:path h="2350387" w="2350387">
                <a:moveTo>
                  <a:pt x="0" y="0"/>
                </a:moveTo>
                <a:lnTo>
                  <a:pt x="2350387" y="0"/>
                </a:lnTo>
                <a:lnTo>
                  <a:pt x="2350387" y="2350387"/>
                </a:lnTo>
                <a:lnTo>
                  <a:pt x="0" y="2350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676820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59" t="0" r="-1643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36475" y="3594709"/>
            <a:ext cx="16122825" cy="3506714"/>
            <a:chOff x="0" y="0"/>
            <a:chExt cx="2497848" cy="5432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7848" cy="543282"/>
            </a:xfrm>
            <a:custGeom>
              <a:avLst/>
              <a:gdLst/>
              <a:ahLst/>
              <a:cxnLst/>
              <a:rect r="r" b="b" t="t" l="l"/>
              <a:pathLst>
                <a:path h="543282" w="2497848">
                  <a:moveTo>
                    <a:pt x="11044" y="0"/>
                  </a:moveTo>
                  <a:lnTo>
                    <a:pt x="2486803" y="0"/>
                  </a:lnTo>
                  <a:cubicBezTo>
                    <a:pt x="2492903" y="0"/>
                    <a:pt x="2497848" y="4945"/>
                    <a:pt x="2497848" y="11044"/>
                  </a:cubicBezTo>
                  <a:lnTo>
                    <a:pt x="2497848" y="532238"/>
                  </a:lnTo>
                  <a:cubicBezTo>
                    <a:pt x="2497848" y="535167"/>
                    <a:pt x="2496684" y="537976"/>
                    <a:pt x="2494613" y="540047"/>
                  </a:cubicBezTo>
                  <a:cubicBezTo>
                    <a:pt x="2492542" y="542118"/>
                    <a:pt x="2489732" y="543282"/>
                    <a:pt x="2486803" y="543282"/>
                  </a:cubicBezTo>
                  <a:lnTo>
                    <a:pt x="11044" y="543282"/>
                  </a:lnTo>
                  <a:cubicBezTo>
                    <a:pt x="8115" y="543282"/>
                    <a:pt x="5306" y="542118"/>
                    <a:pt x="3235" y="540047"/>
                  </a:cubicBezTo>
                  <a:cubicBezTo>
                    <a:pt x="1164" y="537976"/>
                    <a:pt x="0" y="535167"/>
                    <a:pt x="0" y="532238"/>
                  </a:cubicBezTo>
                  <a:lnTo>
                    <a:pt x="0" y="11044"/>
                  </a:lnTo>
                  <a:cubicBezTo>
                    <a:pt x="0" y="8115"/>
                    <a:pt x="1164" y="5306"/>
                    <a:pt x="3235" y="3235"/>
                  </a:cubicBezTo>
                  <a:cubicBezTo>
                    <a:pt x="5306" y="1164"/>
                    <a:pt x="8115" y="0"/>
                    <a:pt x="1104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36475" y="892774"/>
            <a:ext cx="9244636" cy="175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57"/>
              </a:lnSpc>
              <a:spcBef>
                <a:spcPct val="0"/>
              </a:spcBef>
            </a:pPr>
            <a:r>
              <a:rPr lang="en-US" b="true" sz="10547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EJEMPLO: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899609"/>
          </a:xfrm>
          <a:custGeom>
            <a:avLst/>
            <a:gdLst/>
            <a:ahLst/>
            <a:cxnLst/>
            <a:rect r="r" b="b" t="t" l="l"/>
            <a:pathLst>
              <a:path h="2899609" w="18288000">
                <a:moveTo>
                  <a:pt x="0" y="0"/>
                </a:moveTo>
                <a:lnTo>
                  <a:pt x="18288000" y="0"/>
                </a:lnTo>
                <a:lnTo>
                  <a:pt x="18288000" y="2899609"/>
                </a:lnTo>
                <a:lnTo>
                  <a:pt x="0" y="2899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47" r="0" b="-2361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99609"/>
            <a:ext cx="18288000" cy="7387391"/>
            <a:chOff x="0" y="0"/>
            <a:chExt cx="4816593" cy="19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45650"/>
            </a:xfrm>
            <a:custGeom>
              <a:avLst/>
              <a:gdLst/>
              <a:ahLst/>
              <a:cxnLst/>
              <a:rect r="r" b="b" t="t" l="l"/>
              <a:pathLst>
                <a:path h="194565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45650"/>
                  </a:lnTo>
                  <a:lnTo>
                    <a:pt x="0" y="1945650"/>
                  </a:lnTo>
                  <a:close/>
                </a:path>
              </a:pathLst>
            </a:custGeom>
            <a:solidFill>
              <a:srgbClr val="4469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9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05121" y="3310291"/>
            <a:ext cx="14619637" cy="630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7"/>
              </a:lnSpc>
              <a:spcBef>
                <a:spcPct val="0"/>
              </a:spcBef>
            </a:pPr>
            <a:r>
              <a:rPr lang="en-US" sz="4790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Este mecanismo permite insertar valores dentro de strings usando la sintaxis </a:t>
            </a:r>
            <a:r>
              <a:rPr lang="en-US" b="true" sz="4790">
                <a:solidFill>
                  <a:srgbClr val="F7DF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${variable}.</a:t>
            </a:r>
            <a:r>
              <a:rPr lang="en-US" sz="4790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 De ese modo, puedes combinar texto y datos d</a:t>
            </a:r>
            <a:r>
              <a:rPr lang="en-US" sz="4790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4790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 forma legible y compacta sin usar concatenaciones con </a:t>
            </a:r>
            <a:r>
              <a:rPr lang="en-US" b="true" sz="4790">
                <a:solidFill>
                  <a:srgbClr val="F7DF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  <a:r>
              <a:rPr lang="en-US" sz="4790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algn="l">
              <a:lnSpc>
                <a:spcPts val="6227"/>
              </a:lnSpc>
              <a:spcBef>
                <a:spcPct val="0"/>
              </a:spcBef>
            </a:pPr>
            <a:r>
              <a:rPr lang="en-US" sz="4790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Facilita la creación de mensajes dinámicos incluyendo variables directamente en la cadena</a:t>
            </a:r>
            <a:r>
              <a:rPr lang="en-US" sz="4790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8788" y="278637"/>
            <a:ext cx="13063787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8"/>
              </a:lnSpc>
              <a:spcBef>
                <a:spcPct val="0"/>
              </a:spcBef>
            </a:pPr>
            <a:r>
              <a:rPr lang="en-US" b="true" sz="8048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INTE</a:t>
            </a:r>
            <a:r>
              <a:rPr lang="en-US" b="true" sz="8048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</a:t>
            </a:r>
            <a:r>
              <a:rPr lang="en-US" b="true" sz="8048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</a:t>
            </a:r>
            <a:r>
              <a:rPr lang="en-US" b="true" sz="8048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</a:t>
            </a:r>
            <a:r>
              <a:rPr lang="en-US" b="true" sz="8048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LACION</a:t>
            </a:r>
            <a:r>
              <a:rPr lang="en-US" b="true" sz="8048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DE </a:t>
            </a:r>
            <a:r>
              <a:rPr lang="en-US" b="true" sz="8048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</a:t>
            </a:r>
            <a:r>
              <a:rPr lang="en-US" b="true" sz="8048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</a:t>
            </a:r>
            <a:r>
              <a:rPr lang="en-US" b="true" sz="8048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RIABL</a:t>
            </a:r>
            <a:r>
              <a:rPr lang="en-US" b="true" sz="8048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224758" y="402462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59" t="0" r="-164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24758" y="6688710"/>
            <a:ext cx="2569590" cy="2569590"/>
          </a:xfrm>
          <a:custGeom>
            <a:avLst/>
            <a:gdLst/>
            <a:ahLst/>
            <a:cxnLst/>
            <a:rect r="r" b="b" t="t" l="l"/>
            <a:pathLst>
              <a:path h="2569590" w="2569590">
                <a:moveTo>
                  <a:pt x="0" y="0"/>
                </a:moveTo>
                <a:lnTo>
                  <a:pt x="2569590" y="0"/>
                </a:lnTo>
                <a:lnTo>
                  <a:pt x="2569590" y="2569590"/>
                </a:lnTo>
                <a:lnTo>
                  <a:pt x="0" y="2569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296"/>
            <a:ext cx="18288000" cy="10249704"/>
          </a:xfrm>
          <a:custGeom>
            <a:avLst/>
            <a:gdLst/>
            <a:ahLst/>
            <a:cxnLst/>
            <a:rect r="r" b="b" t="t" l="l"/>
            <a:pathLst>
              <a:path h="10249704" w="18288000">
                <a:moveTo>
                  <a:pt x="0" y="0"/>
                </a:moveTo>
                <a:lnTo>
                  <a:pt x="18288000" y="0"/>
                </a:lnTo>
                <a:lnTo>
                  <a:pt x="18288000" y="10249704"/>
                </a:lnTo>
                <a:lnTo>
                  <a:pt x="0" y="10249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97" r="0" b="-167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85104" y="668926"/>
            <a:ext cx="2350387" cy="2350387"/>
          </a:xfrm>
          <a:custGeom>
            <a:avLst/>
            <a:gdLst/>
            <a:ahLst/>
            <a:cxnLst/>
            <a:rect r="r" b="b" t="t" l="l"/>
            <a:pathLst>
              <a:path h="2350387" w="2350387">
                <a:moveTo>
                  <a:pt x="0" y="0"/>
                </a:moveTo>
                <a:lnTo>
                  <a:pt x="2350387" y="0"/>
                </a:lnTo>
                <a:lnTo>
                  <a:pt x="2350387" y="2350387"/>
                </a:lnTo>
                <a:lnTo>
                  <a:pt x="0" y="2350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676820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59" t="0" r="-1643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79433" y="3594709"/>
            <a:ext cx="15679867" cy="3410371"/>
            <a:chOff x="0" y="0"/>
            <a:chExt cx="2497848" cy="5432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7848" cy="543282"/>
            </a:xfrm>
            <a:custGeom>
              <a:avLst/>
              <a:gdLst/>
              <a:ahLst/>
              <a:cxnLst/>
              <a:rect r="r" b="b" t="t" l="l"/>
              <a:pathLst>
                <a:path h="543282" w="2497848">
                  <a:moveTo>
                    <a:pt x="11356" y="0"/>
                  </a:moveTo>
                  <a:lnTo>
                    <a:pt x="2486491" y="0"/>
                  </a:lnTo>
                  <a:cubicBezTo>
                    <a:pt x="2492763" y="0"/>
                    <a:pt x="2497848" y="5084"/>
                    <a:pt x="2497848" y="11356"/>
                  </a:cubicBezTo>
                  <a:lnTo>
                    <a:pt x="2497848" y="531926"/>
                  </a:lnTo>
                  <a:cubicBezTo>
                    <a:pt x="2497848" y="538197"/>
                    <a:pt x="2492763" y="543282"/>
                    <a:pt x="2486491" y="543282"/>
                  </a:cubicBezTo>
                  <a:lnTo>
                    <a:pt x="11356" y="543282"/>
                  </a:lnTo>
                  <a:cubicBezTo>
                    <a:pt x="5084" y="543282"/>
                    <a:pt x="0" y="538197"/>
                    <a:pt x="0" y="531926"/>
                  </a:cubicBezTo>
                  <a:lnTo>
                    <a:pt x="0" y="11356"/>
                  </a:lnTo>
                  <a:cubicBezTo>
                    <a:pt x="0" y="5084"/>
                    <a:pt x="5084" y="0"/>
                    <a:pt x="1135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951" r="0" b="-195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36475" y="892774"/>
            <a:ext cx="9244636" cy="175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57"/>
              </a:lnSpc>
              <a:spcBef>
                <a:spcPct val="0"/>
              </a:spcBef>
            </a:pPr>
            <a:r>
              <a:rPr lang="en-US" b="true" sz="10547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EJEMPLO: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899609"/>
          </a:xfrm>
          <a:custGeom>
            <a:avLst/>
            <a:gdLst/>
            <a:ahLst/>
            <a:cxnLst/>
            <a:rect r="r" b="b" t="t" l="l"/>
            <a:pathLst>
              <a:path h="2899609" w="18288000">
                <a:moveTo>
                  <a:pt x="0" y="0"/>
                </a:moveTo>
                <a:lnTo>
                  <a:pt x="18288000" y="0"/>
                </a:lnTo>
                <a:lnTo>
                  <a:pt x="18288000" y="2899609"/>
                </a:lnTo>
                <a:lnTo>
                  <a:pt x="0" y="2899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47" r="0" b="-2361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99609"/>
            <a:ext cx="18288000" cy="7387391"/>
            <a:chOff x="0" y="0"/>
            <a:chExt cx="4816593" cy="19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45650"/>
            </a:xfrm>
            <a:custGeom>
              <a:avLst/>
              <a:gdLst/>
              <a:ahLst/>
              <a:cxnLst/>
              <a:rect r="r" b="b" t="t" l="l"/>
              <a:pathLst>
                <a:path h="194565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45650"/>
                  </a:lnTo>
                  <a:lnTo>
                    <a:pt x="0" y="1945650"/>
                  </a:lnTo>
                  <a:close/>
                </a:path>
              </a:pathLst>
            </a:custGeom>
            <a:solidFill>
              <a:srgbClr val="4469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9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7318" y="3128970"/>
            <a:ext cx="13854734" cy="816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Dentro de ${...} pueden incluirse operaciones, condicionales, llamadas a funciones o incluso encadenamientos. Esto permite</a:t>
            </a:r>
            <a:r>
              <a:rPr lang="en-US" sz="49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 que la cade</a:t>
            </a:r>
            <a:r>
              <a:rPr lang="en-US" sz="49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na genere resultados dinámicos inmediatos. Es ideal para cálculos simples o lógicos sin crear variables intermedias que compliquen el</a:t>
            </a:r>
            <a:r>
              <a:rPr lang="en-US" sz="49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 có</a:t>
            </a:r>
            <a:r>
              <a:rPr lang="en-US" sz="49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digo y mantenga legibilidad</a:t>
            </a:r>
            <a:r>
              <a:rPr lang="en-US" sz="49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6499"/>
              </a:lnSpc>
              <a:spcBef>
                <a:spcPct val="0"/>
              </a:spcBef>
            </a:pPr>
          </a:p>
          <a:p>
            <a:pPr algn="ctr">
              <a:lnSpc>
                <a:spcPts val="64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67318" y="288162"/>
            <a:ext cx="14624665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78"/>
              </a:lnSpc>
              <a:spcBef>
                <a:spcPct val="0"/>
              </a:spcBef>
            </a:pPr>
            <a:r>
              <a:rPr lang="en-US" b="true" sz="7648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EXPRESIONES DENTRO DE TEMPLATES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224758" y="402462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59" t="0" r="-164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24758" y="6688710"/>
            <a:ext cx="2569590" cy="2569590"/>
          </a:xfrm>
          <a:custGeom>
            <a:avLst/>
            <a:gdLst/>
            <a:ahLst/>
            <a:cxnLst/>
            <a:rect r="r" b="b" t="t" l="l"/>
            <a:pathLst>
              <a:path h="2569590" w="2569590">
                <a:moveTo>
                  <a:pt x="0" y="0"/>
                </a:moveTo>
                <a:lnTo>
                  <a:pt x="2569590" y="0"/>
                </a:lnTo>
                <a:lnTo>
                  <a:pt x="2569590" y="2569590"/>
                </a:lnTo>
                <a:lnTo>
                  <a:pt x="0" y="2569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296"/>
            <a:ext cx="18288000" cy="10249704"/>
          </a:xfrm>
          <a:custGeom>
            <a:avLst/>
            <a:gdLst/>
            <a:ahLst/>
            <a:cxnLst/>
            <a:rect r="r" b="b" t="t" l="l"/>
            <a:pathLst>
              <a:path h="10249704" w="18288000">
                <a:moveTo>
                  <a:pt x="0" y="0"/>
                </a:moveTo>
                <a:lnTo>
                  <a:pt x="18288000" y="0"/>
                </a:lnTo>
                <a:lnTo>
                  <a:pt x="18288000" y="10249704"/>
                </a:lnTo>
                <a:lnTo>
                  <a:pt x="0" y="10249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97" r="0" b="-167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85104" y="668926"/>
            <a:ext cx="2350387" cy="2350387"/>
          </a:xfrm>
          <a:custGeom>
            <a:avLst/>
            <a:gdLst/>
            <a:ahLst/>
            <a:cxnLst/>
            <a:rect r="r" b="b" t="t" l="l"/>
            <a:pathLst>
              <a:path h="2350387" w="2350387">
                <a:moveTo>
                  <a:pt x="0" y="0"/>
                </a:moveTo>
                <a:lnTo>
                  <a:pt x="2350387" y="0"/>
                </a:lnTo>
                <a:lnTo>
                  <a:pt x="2350387" y="2350387"/>
                </a:lnTo>
                <a:lnTo>
                  <a:pt x="0" y="2350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676820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59" t="0" r="-1643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14310" y="4098818"/>
            <a:ext cx="15533521" cy="2089365"/>
            <a:chOff x="0" y="0"/>
            <a:chExt cx="1750861" cy="235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861" cy="235503"/>
            </a:xfrm>
            <a:custGeom>
              <a:avLst/>
              <a:gdLst/>
              <a:ahLst/>
              <a:cxnLst/>
              <a:rect r="r" b="b" t="t" l="l"/>
              <a:pathLst>
                <a:path h="235503" w="1750861">
                  <a:moveTo>
                    <a:pt x="11463" y="0"/>
                  </a:moveTo>
                  <a:lnTo>
                    <a:pt x="1739398" y="0"/>
                  </a:lnTo>
                  <a:cubicBezTo>
                    <a:pt x="1742438" y="0"/>
                    <a:pt x="1745354" y="1208"/>
                    <a:pt x="1747503" y="3357"/>
                  </a:cubicBezTo>
                  <a:cubicBezTo>
                    <a:pt x="1749653" y="5507"/>
                    <a:pt x="1750861" y="8423"/>
                    <a:pt x="1750861" y="11463"/>
                  </a:cubicBezTo>
                  <a:lnTo>
                    <a:pt x="1750861" y="224040"/>
                  </a:lnTo>
                  <a:cubicBezTo>
                    <a:pt x="1750861" y="227080"/>
                    <a:pt x="1749653" y="229995"/>
                    <a:pt x="1747503" y="232145"/>
                  </a:cubicBezTo>
                  <a:cubicBezTo>
                    <a:pt x="1745354" y="234295"/>
                    <a:pt x="1742438" y="235503"/>
                    <a:pt x="1739398" y="235503"/>
                  </a:cubicBezTo>
                  <a:lnTo>
                    <a:pt x="11463" y="235503"/>
                  </a:lnTo>
                  <a:cubicBezTo>
                    <a:pt x="8423" y="235503"/>
                    <a:pt x="5507" y="234295"/>
                    <a:pt x="3357" y="232145"/>
                  </a:cubicBezTo>
                  <a:cubicBezTo>
                    <a:pt x="1208" y="229995"/>
                    <a:pt x="0" y="227080"/>
                    <a:pt x="0" y="224040"/>
                  </a:cubicBezTo>
                  <a:lnTo>
                    <a:pt x="0" y="11463"/>
                  </a:lnTo>
                  <a:cubicBezTo>
                    <a:pt x="0" y="8423"/>
                    <a:pt x="1208" y="5507"/>
                    <a:pt x="3357" y="3357"/>
                  </a:cubicBezTo>
                  <a:cubicBezTo>
                    <a:pt x="5507" y="1208"/>
                    <a:pt x="8423" y="0"/>
                    <a:pt x="11463" y="0"/>
                  </a:cubicBezTo>
                  <a:close/>
                </a:path>
              </a:pathLst>
            </a:custGeom>
            <a:blipFill>
              <a:blip r:embed="rId5"/>
              <a:stretch>
                <a:fillRect l="-282" t="0" r="-28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36475" y="892774"/>
            <a:ext cx="9244636" cy="175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57"/>
              </a:lnSpc>
              <a:spcBef>
                <a:spcPct val="0"/>
              </a:spcBef>
            </a:pPr>
            <a:r>
              <a:rPr lang="en-US" b="true" sz="10547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EJEMPLO: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6588" y="2981226"/>
            <a:ext cx="134473" cy="4612539"/>
            <a:chOff x="0" y="0"/>
            <a:chExt cx="32097" cy="11009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097" cy="1100948"/>
            </a:xfrm>
            <a:custGeom>
              <a:avLst/>
              <a:gdLst/>
              <a:ahLst/>
              <a:cxnLst/>
              <a:rect r="r" b="b" t="t" l="l"/>
              <a:pathLst>
                <a:path h="1100948" w="32097">
                  <a:moveTo>
                    <a:pt x="0" y="0"/>
                  </a:moveTo>
                  <a:lnTo>
                    <a:pt x="32097" y="0"/>
                  </a:lnTo>
                  <a:lnTo>
                    <a:pt x="32097" y="1100948"/>
                  </a:lnTo>
                  <a:lnTo>
                    <a:pt x="0" y="11009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2097" cy="111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06588" y="2939548"/>
            <a:ext cx="12402306" cy="387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76"/>
              </a:lnSpc>
              <a:spcBef>
                <a:spcPct val="0"/>
              </a:spcBef>
            </a:pPr>
            <a:r>
              <a:rPr lang="en-US" b="true" sz="12147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COMPARACIÓN Y VENTAJAS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55271" y="141844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59" t="0" r="-164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22878" y="291806"/>
            <a:ext cx="2350387" cy="2350387"/>
          </a:xfrm>
          <a:custGeom>
            <a:avLst/>
            <a:gdLst/>
            <a:ahLst/>
            <a:cxnLst/>
            <a:rect r="r" b="b" t="t" l="l"/>
            <a:pathLst>
              <a:path h="2350387" w="2350387">
                <a:moveTo>
                  <a:pt x="0" y="0"/>
                </a:moveTo>
                <a:lnTo>
                  <a:pt x="2350387" y="0"/>
                </a:lnTo>
                <a:lnTo>
                  <a:pt x="2350387" y="2350387"/>
                </a:lnTo>
                <a:lnTo>
                  <a:pt x="0" y="2350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99609"/>
            <a:ext cx="18288000" cy="7387391"/>
            <a:chOff x="0" y="0"/>
            <a:chExt cx="4816593" cy="1945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945650"/>
            </a:xfrm>
            <a:custGeom>
              <a:avLst/>
              <a:gdLst/>
              <a:ahLst/>
              <a:cxnLst/>
              <a:rect r="r" b="b" t="t" l="l"/>
              <a:pathLst>
                <a:path h="194565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45650"/>
                  </a:lnTo>
                  <a:lnTo>
                    <a:pt x="0" y="1945650"/>
                  </a:lnTo>
                  <a:close/>
                </a:path>
              </a:pathLst>
            </a:custGeom>
            <a:solidFill>
              <a:srgbClr val="382B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19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4712" y="3419577"/>
            <a:ext cx="14538955" cy="668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9"/>
              </a:lnSpc>
              <a:spcBef>
                <a:spcPct val="0"/>
              </a:spcBef>
            </a:pP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Los template literals permiten ver la cadena completa con las interpolaciones </a:t>
            </a:r>
            <a:r>
              <a:rPr lang="en-US" b="true" sz="5099">
                <a:solidFill>
                  <a:srgbClr val="F7DF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${…}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, lo que facilita entender 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el contenido sin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 fragmentos ni </a:t>
            </a:r>
            <a:r>
              <a:rPr lang="en-US" b="true" sz="5099">
                <a:solidFill>
                  <a:srgbClr val="F7DF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. Reducen el ruido visual al escribir mensajes. También manejan texto multilínea directamente, haciéndolo más cercano al resultado final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ctr">
              <a:lnSpc>
                <a:spcPts val="662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24758" y="402462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59" t="0" r="-1643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24758" y="6688710"/>
            <a:ext cx="2569590" cy="2569590"/>
          </a:xfrm>
          <a:custGeom>
            <a:avLst/>
            <a:gdLst/>
            <a:ahLst/>
            <a:cxnLst/>
            <a:rect r="r" b="b" t="t" l="l"/>
            <a:pathLst>
              <a:path h="2569590" w="2569590">
                <a:moveTo>
                  <a:pt x="0" y="0"/>
                </a:moveTo>
                <a:lnTo>
                  <a:pt x="2569590" y="0"/>
                </a:lnTo>
                <a:lnTo>
                  <a:pt x="2569590" y="2569590"/>
                </a:lnTo>
                <a:lnTo>
                  <a:pt x="0" y="256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8288000" cy="2899609"/>
          </a:xfrm>
          <a:custGeom>
            <a:avLst/>
            <a:gdLst/>
            <a:ahLst/>
            <a:cxnLst/>
            <a:rect r="r" b="b" t="t" l="l"/>
            <a:pathLst>
              <a:path h="2899609" w="18288000">
                <a:moveTo>
                  <a:pt x="0" y="0"/>
                </a:moveTo>
                <a:lnTo>
                  <a:pt x="18288000" y="0"/>
                </a:lnTo>
                <a:lnTo>
                  <a:pt x="18288000" y="2899609"/>
                </a:lnTo>
                <a:lnTo>
                  <a:pt x="0" y="2899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2557" r="0" b="-18182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4712" y="467188"/>
            <a:ext cx="7988052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57"/>
              </a:lnSpc>
              <a:spcBef>
                <a:spcPct val="0"/>
              </a:spcBef>
            </a:pPr>
            <a:r>
              <a:rPr lang="en-US" b="true" sz="10547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LEGIBILIDAD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492282" y="432578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59" t="0" r="-16439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899609"/>
          </a:xfrm>
          <a:custGeom>
            <a:avLst/>
            <a:gdLst/>
            <a:ahLst/>
            <a:cxnLst/>
            <a:rect r="r" b="b" t="t" l="l"/>
            <a:pathLst>
              <a:path h="2899609" w="18288000">
                <a:moveTo>
                  <a:pt x="0" y="0"/>
                </a:moveTo>
                <a:lnTo>
                  <a:pt x="18288000" y="0"/>
                </a:lnTo>
                <a:lnTo>
                  <a:pt x="18288000" y="2899609"/>
                </a:lnTo>
                <a:lnTo>
                  <a:pt x="0" y="2899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557" r="0" b="-1818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99609"/>
            <a:ext cx="18288000" cy="7387391"/>
            <a:chOff x="0" y="0"/>
            <a:chExt cx="4816593" cy="19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45650"/>
            </a:xfrm>
            <a:custGeom>
              <a:avLst/>
              <a:gdLst/>
              <a:ahLst/>
              <a:cxnLst/>
              <a:rect r="r" b="b" t="t" l="l"/>
              <a:pathLst>
                <a:path h="194565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45650"/>
                  </a:lnTo>
                  <a:lnTo>
                    <a:pt x="0" y="1945650"/>
                  </a:lnTo>
                  <a:close/>
                </a:path>
              </a:pathLst>
            </a:custGeom>
            <a:solidFill>
              <a:srgbClr val="382B4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9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24758" y="6688710"/>
            <a:ext cx="2569590" cy="2569590"/>
          </a:xfrm>
          <a:custGeom>
            <a:avLst/>
            <a:gdLst/>
            <a:ahLst/>
            <a:cxnLst/>
            <a:rect r="r" b="b" t="t" l="l"/>
            <a:pathLst>
              <a:path h="2569590" w="2569590">
                <a:moveTo>
                  <a:pt x="0" y="0"/>
                </a:moveTo>
                <a:lnTo>
                  <a:pt x="2569590" y="0"/>
                </a:lnTo>
                <a:lnTo>
                  <a:pt x="2569590" y="2569590"/>
                </a:lnTo>
                <a:lnTo>
                  <a:pt x="0" y="256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4712" y="467188"/>
            <a:ext cx="1104185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57"/>
              </a:lnSpc>
              <a:spcBef>
                <a:spcPct val="0"/>
              </a:spcBef>
            </a:pPr>
            <a:r>
              <a:rPr lang="en-US" b="true" sz="10547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MANTENIBILIDAD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492282" y="432578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59" t="0" r="-1643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4712" y="3419577"/>
            <a:ext cx="14538955" cy="585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9"/>
              </a:lnSpc>
              <a:spcBef>
                <a:spcPct val="0"/>
              </a:spcBef>
            </a:pP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Modificar textos con variables resulta sencillo: basta añadir o quitar 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${…}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 sin rearmar 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concatenacion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es con 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 o correctores de comillas. Se minimizan errores comunes como espacios mal colocados u olvidos de signos. Código más limpio facilita refactorizaciones y revisiones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2B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899609"/>
          </a:xfrm>
          <a:custGeom>
            <a:avLst/>
            <a:gdLst/>
            <a:ahLst/>
            <a:cxnLst/>
            <a:rect r="r" b="b" t="t" l="l"/>
            <a:pathLst>
              <a:path h="2899609" w="18288000">
                <a:moveTo>
                  <a:pt x="0" y="0"/>
                </a:moveTo>
                <a:lnTo>
                  <a:pt x="18288000" y="0"/>
                </a:lnTo>
                <a:lnTo>
                  <a:pt x="18288000" y="2899609"/>
                </a:lnTo>
                <a:lnTo>
                  <a:pt x="0" y="2899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557" r="0" b="-1818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99609"/>
            <a:ext cx="18288000" cy="7387391"/>
            <a:chOff x="0" y="0"/>
            <a:chExt cx="4816593" cy="19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45650"/>
            </a:xfrm>
            <a:custGeom>
              <a:avLst/>
              <a:gdLst/>
              <a:ahLst/>
              <a:cxnLst/>
              <a:rect r="r" b="b" t="t" l="l"/>
              <a:pathLst>
                <a:path h="194565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45650"/>
                  </a:lnTo>
                  <a:lnTo>
                    <a:pt x="0" y="1945650"/>
                  </a:lnTo>
                  <a:close/>
                </a:path>
              </a:pathLst>
            </a:custGeom>
            <a:solidFill>
              <a:srgbClr val="382B4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9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24758" y="6688710"/>
            <a:ext cx="2569590" cy="2569590"/>
          </a:xfrm>
          <a:custGeom>
            <a:avLst/>
            <a:gdLst/>
            <a:ahLst/>
            <a:cxnLst/>
            <a:rect r="r" b="b" t="t" l="l"/>
            <a:pathLst>
              <a:path h="2569590" w="2569590">
                <a:moveTo>
                  <a:pt x="0" y="0"/>
                </a:moveTo>
                <a:lnTo>
                  <a:pt x="2569590" y="0"/>
                </a:lnTo>
                <a:lnTo>
                  <a:pt x="2569590" y="2569590"/>
                </a:lnTo>
                <a:lnTo>
                  <a:pt x="0" y="256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4334" y="204034"/>
            <a:ext cx="14258105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38"/>
              </a:lnSpc>
              <a:spcBef>
                <a:spcPct val="0"/>
              </a:spcBef>
            </a:pPr>
            <a:r>
              <a:rPr lang="en-US" b="true" sz="8448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CARACTERÍSTICAS ADICIONALES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492282" y="432578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59" t="0" r="-1643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3909" y="3225264"/>
            <a:ext cx="14538955" cy="668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9"/>
              </a:lnSpc>
              <a:spcBef>
                <a:spcPct val="0"/>
              </a:spcBef>
            </a:pP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Ofrecen soporte nativo para cadenas multilínea, expresiones embebidas, tagged templates, escape automático y sanitización si es necesario. Faci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litan formateo, int</a:t>
            </a:r>
            <a:r>
              <a:rPr lang="en-US" sz="50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ernacionalización y reutilización mediante funciones tag. También mejoran compatibilidad con herramientas modernas y legibilidad en plantillas HTML/JS complejas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2B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296"/>
            <a:ext cx="18288000" cy="10249704"/>
          </a:xfrm>
          <a:custGeom>
            <a:avLst/>
            <a:gdLst/>
            <a:ahLst/>
            <a:cxnLst/>
            <a:rect r="r" b="b" t="t" l="l"/>
            <a:pathLst>
              <a:path h="10249704" w="18288000">
                <a:moveTo>
                  <a:pt x="0" y="0"/>
                </a:moveTo>
                <a:lnTo>
                  <a:pt x="18288000" y="0"/>
                </a:lnTo>
                <a:lnTo>
                  <a:pt x="18288000" y="10249704"/>
                </a:lnTo>
                <a:lnTo>
                  <a:pt x="0" y="10249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97" r="0" b="-1679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94566" y="3000281"/>
            <a:ext cx="8679878" cy="332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5"/>
              </a:lnSpc>
              <a:spcBef>
                <a:spcPct val="0"/>
              </a:spcBef>
            </a:pPr>
            <a:r>
              <a:rPr lang="en-US" sz="20573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330904"/>
          </a:xfrm>
          <a:custGeom>
            <a:avLst/>
            <a:gdLst/>
            <a:ahLst/>
            <a:cxnLst/>
            <a:rect r="r" b="b" t="t" l="l"/>
            <a:pathLst>
              <a:path h="3330904" w="18288000">
                <a:moveTo>
                  <a:pt x="0" y="0"/>
                </a:moveTo>
                <a:lnTo>
                  <a:pt x="18288000" y="0"/>
                </a:lnTo>
                <a:lnTo>
                  <a:pt x="18288000" y="3330904"/>
                </a:lnTo>
                <a:lnTo>
                  <a:pt x="0" y="333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57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8721"/>
            <a:ext cx="18288000" cy="3292183"/>
          </a:xfrm>
          <a:custGeom>
            <a:avLst/>
            <a:gdLst/>
            <a:ahLst/>
            <a:cxnLst/>
            <a:rect r="r" b="b" t="t" l="l"/>
            <a:pathLst>
              <a:path h="3292183" w="18288000">
                <a:moveTo>
                  <a:pt x="0" y="0"/>
                </a:moveTo>
                <a:lnTo>
                  <a:pt x="18288000" y="0"/>
                </a:lnTo>
                <a:lnTo>
                  <a:pt x="18288000" y="3292183"/>
                </a:lnTo>
                <a:lnTo>
                  <a:pt x="0" y="3292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890" r="0" b="-1739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330904"/>
            <a:ext cx="11534223" cy="14920926"/>
          </a:xfrm>
          <a:custGeom>
            <a:avLst/>
            <a:gdLst/>
            <a:ahLst/>
            <a:cxnLst/>
            <a:rect r="r" b="b" t="t" l="l"/>
            <a:pathLst>
              <a:path h="14920926" w="11534223">
                <a:moveTo>
                  <a:pt x="0" y="0"/>
                </a:moveTo>
                <a:lnTo>
                  <a:pt x="11534223" y="0"/>
                </a:lnTo>
                <a:lnTo>
                  <a:pt x="11534223" y="14920926"/>
                </a:lnTo>
                <a:lnTo>
                  <a:pt x="0" y="1492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7020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330904"/>
            <a:ext cx="11301259" cy="7278074"/>
          </a:xfrm>
          <a:custGeom>
            <a:avLst/>
            <a:gdLst/>
            <a:ahLst/>
            <a:cxnLst/>
            <a:rect r="r" b="b" t="t" l="l"/>
            <a:pathLst>
              <a:path h="7278074" w="11301259">
                <a:moveTo>
                  <a:pt x="0" y="0"/>
                </a:moveTo>
                <a:lnTo>
                  <a:pt x="11301259" y="0"/>
                </a:lnTo>
                <a:lnTo>
                  <a:pt x="11301259" y="7278074"/>
                </a:lnTo>
                <a:lnTo>
                  <a:pt x="0" y="7278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59" t="0" r="-1725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0729" y="189547"/>
            <a:ext cx="13815801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59"/>
              </a:lnSpc>
            </a:pPr>
            <a:r>
              <a:rPr lang="en-US" sz="9466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CONCATENACION TRADICIONAL CON (+)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4581" y="4159004"/>
            <a:ext cx="10760357" cy="528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7"/>
              </a:lnSpc>
            </a:pPr>
            <a:r>
              <a:rPr lang="en-US" sz="49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 metodo nos sirve para unir dos cadenas de texto de una manera facil y sencilla, este metodo permite tanto unir cadenas de textos entre si como unir cadenas de texto con variables que estemos usando.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01214" y="322897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059" t="0" r="-16439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296"/>
            <a:ext cx="18288000" cy="10249704"/>
          </a:xfrm>
          <a:custGeom>
            <a:avLst/>
            <a:gdLst/>
            <a:ahLst/>
            <a:cxnLst/>
            <a:rect r="r" b="b" t="t" l="l"/>
            <a:pathLst>
              <a:path h="10249704" w="18288000">
                <a:moveTo>
                  <a:pt x="0" y="0"/>
                </a:moveTo>
                <a:lnTo>
                  <a:pt x="18288000" y="0"/>
                </a:lnTo>
                <a:lnTo>
                  <a:pt x="18288000" y="10249704"/>
                </a:lnTo>
                <a:lnTo>
                  <a:pt x="0" y="10249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97" r="0" b="-167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6475" y="3809525"/>
            <a:ext cx="16015050" cy="2705245"/>
          </a:xfrm>
          <a:custGeom>
            <a:avLst/>
            <a:gdLst/>
            <a:ahLst/>
            <a:cxnLst/>
            <a:rect r="r" b="b" t="t" l="l"/>
            <a:pathLst>
              <a:path h="2705245" w="16015050">
                <a:moveTo>
                  <a:pt x="0" y="0"/>
                </a:moveTo>
                <a:lnTo>
                  <a:pt x="16015050" y="0"/>
                </a:lnTo>
                <a:lnTo>
                  <a:pt x="16015050" y="2705245"/>
                </a:lnTo>
                <a:lnTo>
                  <a:pt x="0" y="270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6475" y="892774"/>
            <a:ext cx="9244636" cy="175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57"/>
              </a:lnSpc>
              <a:spcBef>
                <a:spcPct val="0"/>
              </a:spcBef>
            </a:pPr>
            <a:r>
              <a:rPr lang="en-US" b="true" sz="10547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EJEMPLO: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185104" y="668926"/>
            <a:ext cx="2350387" cy="2350387"/>
          </a:xfrm>
          <a:custGeom>
            <a:avLst/>
            <a:gdLst/>
            <a:ahLst/>
            <a:cxnLst/>
            <a:rect r="r" b="b" t="t" l="l"/>
            <a:pathLst>
              <a:path h="2350387" w="2350387">
                <a:moveTo>
                  <a:pt x="0" y="0"/>
                </a:moveTo>
                <a:lnTo>
                  <a:pt x="2350387" y="0"/>
                </a:lnTo>
                <a:lnTo>
                  <a:pt x="2350387" y="2350387"/>
                </a:lnTo>
                <a:lnTo>
                  <a:pt x="0" y="2350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676820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059" t="0" r="-16439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330904"/>
          </a:xfrm>
          <a:custGeom>
            <a:avLst/>
            <a:gdLst/>
            <a:ahLst/>
            <a:cxnLst/>
            <a:rect r="r" b="b" t="t" l="l"/>
            <a:pathLst>
              <a:path h="3330904" w="18288000">
                <a:moveTo>
                  <a:pt x="0" y="0"/>
                </a:moveTo>
                <a:lnTo>
                  <a:pt x="18288000" y="0"/>
                </a:lnTo>
                <a:lnTo>
                  <a:pt x="18288000" y="3330904"/>
                </a:lnTo>
                <a:lnTo>
                  <a:pt x="0" y="333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57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8721"/>
            <a:ext cx="18288000" cy="3292183"/>
          </a:xfrm>
          <a:custGeom>
            <a:avLst/>
            <a:gdLst/>
            <a:ahLst/>
            <a:cxnLst/>
            <a:rect r="r" b="b" t="t" l="l"/>
            <a:pathLst>
              <a:path h="3292183" w="18288000">
                <a:moveTo>
                  <a:pt x="0" y="0"/>
                </a:moveTo>
                <a:lnTo>
                  <a:pt x="18288000" y="0"/>
                </a:lnTo>
                <a:lnTo>
                  <a:pt x="18288000" y="3292183"/>
                </a:lnTo>
                <a:lnTo>
                  <a:pt x="0" y="3292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890" r="0" b="-1739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330904"/>
            <a:ext cx="11534223" cy="14920926"/>
          </a:xfrm>
          <a:custGeom>
            <a:avLst/>
            <a:gdLst/>
            <a:ahLst/>
            <a:cxnLst/>
            <a:rect r="r" b="b" t="t" l="l"/>
            <a:pathLst>
              <a:path h="14920926" w="11534223">
                <a:moveTo>
                  <a:pt x="0" y="0"/>
                </a:moveTo>
                <a:lnTo>
                  <a:pt x="11534223" y="0"/>
                </a:lnTo>
                <a:lnTo>
                  <a:pt x="11534223" y="14920926"/>
                </a:lnTo>
                <a:lnTo>
                  <a:pt x="0" y="1492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7020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83962" y="3330904"/>
            <a:ext cx="11301259" cy="7278074"/>
          </a:xfrm>
          <a:custGeom>
            <a:avLst/>
            <a:gdLst/>
            <a:ahLst/>
            <a:cxnLst/>
            <a:rect r="r" b="b" t="t" l="l"/>
            <a:pathLst>
              <a:path h="7278074" w="11301259">
                <a:moveTo>
                  <a:pt x="0" y="0"/>
                </a:moveTo>
                <a:lnTo>
                  <a:pt x="11301259" y="0"/>
                </a:lnTo>
                <a:lnTo>
                  <a:pt x="11301259" y="7278074"/>
                </a:lnTo>
                <a:lnTo>
                  <a:pt x="0" y="7278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59" t="0" r="-1725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1168" y="420047"/>
            <a:ext cx="15903038" cy="2415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4"/>
              </a:lnSpc>
            </a:pPr>
            <a:r>
              <a:rPr lang="en-US" sz="787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LIMITACIONES DE </a:t>
            </a:r>
          </a:p>
          <a:p>
            <a:pPr algn="l">
              <a:lnSpc>
                <a:spcPts val="8746"/>
              </a:lnSpc>
            </a:pPr>
            <a:r>
              <a:rPr lang="en-US" sz="728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CONCATENACION TRADICIONAL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9889" y="3894846"/>
            <a:ext cx="11936014" cy="615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2"/>
              </a:lnSpc>
            </a:pPr>
            <a:r>
              <a:rPr lang="en-US" sz="373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Dificultad de lectura y mantenimiento</a:t>
            </a:r>
          </a:p>
          <a:p>
            <a:pPr algn="l" marL="806513" indent="-403256" lvl="1">
              <a:lnSpc>
                <a:spcPts val="4482"/>
              </a:lnSpc>
              <a:buFont typeface="Arial"/>
              <a:buChar char="•"/>
            </a:pPr>
            <a:r>
              <a:rPr lang="en-US" sz="373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 muchas variables, el código concatenado con (+) puede volverse confuso, denso y difícil de leer y mantener a largo plazo. </a:t>
            </a:r>
          </a:p>
          <a:p>
            <a:pPr algn="l">
              <a:lnSpc>
                <a:spcPts val="4482"/>
              </a:lnSpc>
            </a:pPr>
          </a:p>
          <a:p>
            <a:pPr algn="l">
              <a:lnSpc>
                <a:spcPts val="4482"/>
              </a:lnSpc>
            </a:pPr>
            <a:r>
              <a:rPr lang="en-US" sz="373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Adición manual de espacios</a:t>
            </a:r>
          </a:p>
          <a:p>
            <a:pPr algn="l" marL="806513" indent="-403256" lvl="1">
              <a:lnSpc>
                <a:spcPts val="4482"/>
              </a:lnSpc>
              <a:buFont typeface="Arial"/>
              <a:buChar char="•"/>
            </a:pPr>
            <a:r>
              <a:rPr lang="en-US" sz="373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que la cadena resultante tenga espacios entre los elementos, es necesario añadirlos explícitamente con (" "). Esto es tedioso si se deben concatenar muchas variables. </a:t>
            </a:r>
          </a:p>
          <a:p>
            <a:pPr algn="l">
              <a:lnSpc>
                <a:spcPts val="424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32290" y="403389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059" t="0" r="-16439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51367" y="7144206"/>
            <a:ext cx="3821746" cy="325456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-1113500" y="7462685"/>
            <a:ext cx="6376911" cy="5648629"/>
          </a:xfrm>
          <a:custGeom>
            <a:avLst/>
            <a:gdLst/>
            <a:ahLst/>
            <a:cxnLst/>
            <a:rect r="r" b="b" t="t" l="l"/>
            <a:pathLst>
              <a:path h="5648629" w="6376911">
                <a:moveTo>
                  <a:pt x="6376911" y="0"/>
                </a:moveTo>
                <a:lnTo>
                  <a:pt x="0" y="0"/>
                </a:lnTo>
                <a:lnTo>
                  <a:pt x="0" y="5648630"/>
                </a:lnTo>
                <a:lnTo>
                  <a:pt x="6376911" y="5648630"/>
                </a:lnTo>
                <a:lnTo>
                  <a:pt x="63769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239469"/>
            <a:ext cx="18621366" cy="3882584"/>
          </a:xfrm>
          <a:custGeom>
            <a:avLst/>
            <a:gdLst/>
            <a:ahLst/>
            <a:cxnLst/>
            <a:rect r="r" b="b" t="t" l="l"/>
            <a:pathLst>
              <a:path h="3882584" w="18621366">
                <a:moveTo>
                  <a:pt x="0" y="0"/>
                </a:moveTo>
                <a:lnTo>
                  <a:pt x="18621366" y="0"/>
                </a:lnTo>
                <a:lnTo>
                  <a:pt x="18621366" y="3882584"/>
                </a:lnTo>
                <a:lnTo>
                  <a:pt x="0" y="3882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180" r="0" b="-155602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25312" y="-3808099"/>
            <a:ext cx="8411905" cy="7451214"/>
          </a:xfrm>
          <a:custGeom>
            <a:avLst/>
            <a:gdLst/>
            <a:ahLst/>
            <a:cxnLst/>
            <a:rect r="r" b="b" t="t" l="l"/>
            <a:pathLst>
              <a:path h="7451214" w="8411905">
                <a:moveTo>
                  <a:pt x="8411905" y="0"/>
                </a:moveTo>
                <a:lnTo>
                  <a:pt x="0" y="0"/>
                </a:lnTo>
                <a:lnTo>
                  <a:pt x="0" y="7451214"/>
                </a:lnTo>
                <a:lnTo>
                  <a:pt x="8411905" y="7451214"/>
                </a:lnTo>
                <a:lnTo>
                  <a:pt x="84119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18654" y="6477350"/>
            <a:ext cx="6213317" cy="4001411"/>
          </a:xfrm>
          <a:custGeom>
            <a:avLst/>
            <a:gdLst/>
            <a:ahLst/>
            <a:cxnLst/>
            <a:rect r="r" b="b" t="t" l="l"/>
            <a:pathLst>
              <a:path h="4001411" w="6213317">
                <a:moveTo>
                  <a:pt x="0" y="0"/>
                </a:moveTo>
                <a:lnTo>
                  <a:pt x="6213317" y="0"/>
                </a:lnTo>
                <a:lnTo>
                  <a:pt x="6213317" y="4001411"/>
                </a:lnTo>
                <a:lnTo>
                  <a:pt x="0" y="400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259" t="0" r="-1725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18654" y="3643115"/>
            <a:ext cx="4769346" cy="2834235"/>
          </a:xfrm>
          <a:custGeom>
            <a:avLst/>
            <a:gdLst/>
            <a:ahLst/>
            <a:cxnLst/>
            <a:rect r="r" b="b" t="t" l="l"/>
            <a:pathLst>
              <a:path h="2834235" w="4769346">
                <a:moveTo>
                  <a:pt x="0" y="0"/>
                </a:moveTo>
                <a:lnTo>
                  <a:pt x="4769346" y="0"/>
                </a:lnTo>
                <a:lnTo>
                  <a:pt x="4769346" y="2834235"/>
                </a:lnTo>
                <a:lnTo>
                  <a:pt x="0" y="2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58" t="0" r="-305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7699" y="368694"/>
            <a:ext cx="16992602" cy="123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54"/>
              </a:lnSpc>
              <a:spcBef>
                <a:spcPct val="0"/>
              </a:spcBef>
            </a:pPr>
            <a:r>
              <a:rPr lang="en-US" sz="7545">
                <a:solidFill>
                  <a:srgbClr val="F7DF1E"/>
                </a:solidFill>
                <a:latin typeface="Horizon"/>
                <a:ea typeface="Horizon"/>
                <a:cs typeface="Horizon"/>
                <a:sym typeface="Horizon"/>
              </a:rPr>
              <a:t>EJEMPLOS PRACTICOS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843" y="4037927"/>
            <a:ext cx="10285151" cy="375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8"/>
              </a:lnSpc>
              <a:spcBef>
                <a:spcPct val="0"/>
              </a:spcBef>
            </a:pPr>
            <a:r>
              <a:rPr lang="en-US" sz="26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Los Template Literals (o template strings) son una forma moderna y más legible de trabajar con strings. Se introdujeron en ES6 y permiten:</a:t>
            </a:r>
          </a:p>
          <a:p>
            <a:pPr algn="l" marL="581087" indent="-290544" lvl="1">
              <a:lnSpc>
                <a:spcPts val="3768"/>
              </a:lnSpc>
              <a:spcBef>
                <a:spcPct val="0"/>
              </a:spcBef>
              <a:buFont typeface="Arial"/>
              <a:buChar char="•"/>
            </a:pPr>
            <a:r>
              <a:rPr lang="en-US" sz="26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Sintaxis más limpia</a:t>
            </a:r>
          </a:p>
          <a:p>
            <a:pPr algn="l" marL="581087" indent="-290544" lvl="1">
              <a:lnSpc>
                <a:spcPts val="3768"/>
              </a:lnSpc>
              <a:spcBef>
                <a:spcPct val="0"/>
              </a:spcBef>
              <a:buFont typeface="Arial"/>
              <a:buChar char="•"/>
            </a:pPr>
            <a:r>
              <a:rPr lang="en-US" sz="26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Interpolación de variables</a:t>
            </a:r>
          </a:p>
          <a:p>
            <a:pPr algn="l" marL="581087" indent="-290544" lvl="1">
              <a:lnSpc>
                <a:spcPts val="3768"/>
              </a:lnSpc>
              <a:spcBef>
                <a:spcPct val="0"/>
              </a:spcBef>
              <a:buFont typeface="Arial"/>
              <a:buChar char="•"/>
            </a:pPr>
            <a:r>
              <a:rPr lang="en-US" sz="26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Inclusión de expresiones</a:t>
            </a:r>
          </a:p>
          <a:p>
            <a:pPr algn="l" marL="581089" indent="-290544" lvl="1">
              <a:lnSpc>
                <a:spcPts val="3768"/>
              </a:lnSpc>
              <a:spcBef>
                <a:spcPct val="0"/>
              </a:spcBef>
              <a:buFont typeface="Arial"/>
              <a:buChar char="•"/>
            </a:pPr>
            <a:r>
              <a:rPr lang="en-US" sz="26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Múltiples líneas sin escapes</a:t>
            </a:r>
          </a:p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90092" y="6326591"/>
            <a:ext cx="6601880" cy="375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8"/>
              </a:lnSpc>
              <a:spcBef>
                <a:spcPct val="0"/>
              </a:spcBef>
            </a:pPr>
            <a:r>
              <a:rPr lang="en-US" sz="26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</a:t>
            </a:r>
            <a:r>
              <a:rPr lang="en-US" sz="26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Sintaxis básica</a:t>
            </a:r>
          </a:p>
          <a:p>
            <a:pPr algn="l">
              <a:lnSpc>
                <a:spcPts val="3768"/>
              </a:lnSpc>
              <a:spcBef>
                <a:spcPct val="0"/>
              </a:spcBef>
            </a:pPr>
            <a:r>
              <a:rPr lang="en-US" sz="26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 definen usando backticks (acento grave): `, no comillas simples ' ni dobles ".</a:t>
            </a:r>
          </a:p>
          <a:p>
            <a:pPr algn="l">
              <a:lnSpc>
                <a:spcPts val="3768"/>
              </a:lnSpc>
              <a:spcBef>
                <a:spcPct val="0"/>
              </a:spcBef>
            </a:pPr>
          </a:p>
          <a:p>
            <a:pPr algn="l">
              <a:lnSpc>
                <a:spcPts val="3768"/>
              </a:lnSpc>
              <a:spcBef>
                <a:spcPct val="0"/>
              </a:spcBef>
            </a:pPr>
            <a:r>
              <a:rPr lang="en-US" sz="26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let sa</a:t>
            </a:r>
            <a:r>
              <a:rPr lang="en-US" sz="26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ludo = `Hola mundo`;</a:t>
            </a:r>
          </a:p>
          <a:p>
            <a:pPr algn="l">
              <a:lnSpc>
                <a:spcPts val="3768"/>
              </a:lnSpc>
              <a:spcBef>
                <a:spcPct val="0"/>
              </a:spcBef>
            </a:pPr>
            <a:r>
              <a:rPr lang="en-US" sz="26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console.log(saludo);</a:t>
            </a:r>
          </a:p>
          <a:p>
            <a:pPr algn="l">
              <a:lnSpc>
                <a:spcPts val="3768"/>
              </a:lnSpc>
              <a:spcBef>
                <a:spcPct val="0"/>
              </a:spcBef>
            </a:pPr>
          </a:p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11100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7699" y="1968191"/>
            <a:ext cx="1709708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12"/>
              </a:lnSpc>
              <a:spcBef>
                <a:spcPct val="0"/>
              </a:spcBef>
            </a:pPr>
            <a:r>
              <a:rPr lang="en-US" sz="5676">
                <a:solidFill>
                  <a:srgbClr val="F7DF1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TEMPLATE LITERALS CON BAKCTICKS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13983" y="-111614"/>
            <a:ext cx="7674017" cy="10287000"/>
            <a:chOff x="0" y="0"/>
            <a:chExt cx="202114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114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21140">
                  <a:moveTo>
                    <a:pt x="0" y="0"/>
                  </a:moveTo>
                  <a:lnTo>
                    <a:pt x="2021140" y="0"/>
                  </a:lnTo>
                  <a:lnTo>
                    <a:pt x="20211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2114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13983" y="8619020"/>
            <a:ext cx="7494899" cy="1667980"/>
          </a:xfrm>
          <a:custGeom>
            <a:avLst/>
            <a:gdLst/>
            <a:ahLst/>
            <a:cxnLst/>
            <a:rect r="r" b="b" t="t" l="l"/>
            <a:pathLst>
              <a:path h="1667980" w="7494899">
                <a:moveTo>
                  <a:pt x="0" y="0"/>
                </a:moveTo>
                <a:lnTo>
                  <a:pt x="7494900" y="0"/>
                </a:lnTo>
                <a:lnTo>
                  <a:pt x="7494900" y="1667980"/>
                </a:lnTo>
                <a:lnTo>
                  <a:pt x="0" y="1667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712" r="0" b="-10530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58593" y="3515740"/>
            <a:ext cx="5935897" cy="391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lInt</a:t>
            </a:r>
            <a:r>
              <a:rPr lang="en-US" sz="24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erpolar variables significa insertar el valor de una variable dentro de un texto.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JavaScript, esto se hace fácilmente con template literals, usando la siguiente sintaxis: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</a:p>
          <a:p>
            <a:pPr algn="l">
              <a:lnSpc>
                <a:spcPts val="3486"/>
              </a:lnSpc>
              <a:spcBef>
                <a:spcPct val="0"/>
              </a:spcBef>
            </a:pPr>
          </a:p>
          <a:p>
            <a:pPr algn="l">
              <a:lnSpc>
                <a:spcPts val="348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751774" y="206789"/>
            <a:ext cx="6507526" cy="291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98"/>
              </a:lnSpc>
            </a:pPr>
            <a:r>
              <a:rPr lang="en-US" b="true" sz="6323">
                <a:solidFill>
                  <a:srgbClr val="5E17E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¿QUÉ ES LA INTERPOLACIÓN DE VARIABLES?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5438" y="316831"/>
            <a:ext cx="7522457" cy="345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Ejemplo: </a:t>
            </a:r>
          </a:p>
          <a:p>
            <a:pPr algn="l">
              <a:lnSpc>
                <a:spcPts val="3470"/>
              </a:lnSpc>
            </a:pPr>
            <a:r>
              <a:rPr lang="en-US" sz="247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nombre = "Ana";</a:t>
            </a:r>
          </a:p>
          <a:p>
            <a:pPr algn="l">
              <a:lnSpc>
                <a:spcPts val="3470"/>
              </a:lnSpc>
            </a:pPr>
            <a:r>
              <a:rPr lang="en-US" sz="247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ciudad = "Lima";</a:t>
            </a:r>
          </a:p>
          <a:p>
            <a:pPr algn="l">
              <a:lnSpc>
                <a:spcPts val="3470"/>
              </a:lnSpc>
            </a:pPr>
          </a:p>
          <a:p>
            <a:pPr algn="l">
              <a:lnSpc>
                <a:spcPts val="3470"/>
              </a:lnSpc>
            </a:pPr>
            <a:r>
              <a:rPr lang="en-US" sz="247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mensaje = `Hola, soy ${nombre} y vivo en ${ciudad}.`;</a:t>
            </a:r>
          </a:p>
          <a:p>
            <a:pPr algn="l">
              <a:lnSpc>
                <a:spcPts val="3470"/>
              </a:lnSpc>
            </a:pPr>
            <a:r>
              <a:rPr lang="en-US" sz="247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console.log(mensaje);</a:t>
            </a:r>
          </a:p>
          <a:p>
            <a:pPr algn="l">
              <a:lnSpc>
                <a:spcPts val="347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74756"/>
            <a:ext cx="6078624" cy="267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funciona?</a:t>
            </a:r>
          </a:p>
          <a:p>
            <a:pPr algn="l">
              <a:lnSpc>
                <a:spcPts val="3078"/>
              </a:lnSpc>
            </a:pPr>
          </a:p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Cuando usas backticks (`), puedes insertar variables dentro del string usando ${...}.</a:t>
            </a:r>
          </a:p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JavaScript evalúa lo que hay dentro de ${} y lo convierte en texto.</a:t>
            </a:r>
          </a:p>
          <a:p>
            <a:pPr algn="l">
              <a:lnSpc>
                <a:spcPts val="307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85438" y="6269233"/>
            <a:ext cx="7120357" cy="229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precio = 50;</a:t>
            </a:r>
          </a:p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cantidad = 3;</a:t>
            </a:r>
          </a:p>
          <a:p>
            <a:pPr algn="l">
              <a:lnSpc>
                <a:spcPts val="3078"/>
              </a:lnSpc>
            </a:pPr>
          </a:p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total = `El total es $${precio * cantidad}`;</a:t>
            </a:r>
          </a:p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console.log(total);</a:t>
            </a:r>
          </a:p>
          <a:p>
            <a:pPr algn="l">
              <a:lnSpc>
                <a:spcPts val="307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85438" y="8705414"/>
            <a:ext cx="7783986" cy="74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Esto solo funciona con ba</a:t>
            </a:r>
            <a:r>
              <a:rPr lang="en-US" sz="218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ckticks (`), no con comillas simples ' ni dobles ".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4513686" cy="11241465"/>
          </a:xfrm>
          <a:custGeom>
            <a:avLst/>
            <a:gdLst/>
            <a:ahLst/>
            <a:cxnLst/>
            <a:rect r="r" b="b" t="t" l="l"/>
            <a:pathLst>
              <a:path h="11241465" w="4513686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t="0" r="-16462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75255" y="9646093"/>
            <a:ext cx="8321306" cy="1057828"/>
            <a:chOff x="0" y="0"/>
            <a:chExt cx="2191620" cy="278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1620" cy="278605"/>
            </a:xfrm>
            <a:custGeom>
              <a:avLst/>
              <a:gdLst/>
              <a:ahLst/>
              <a:cxnLst/>
              <a:rect r="r" b="b" t="t" l="l"/>
              <a:pathLst>
                <a:path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81132" y="-528914"/>
            <a:ext cx="8321306" cy="1057828"/>
            <a:chOff x="0" y="0"/>
            <a:chExt cx="2191620" cy="2786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1620" cy="278605"/>
            </a:xfrm>
            <a:custGeom>
              <a:avLst/>
              <a:gdLst/>
              <a:ahLst/>
              <a:cxnLst/>
              <a:rect r="r" b="b" t="t" l="l"/>
              <a:pathLst>
                <a:path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0"/>
            <a:ext cx="4513686" cy="9646093"/>
          </a:xfrm>
          <a:custGeom>
            <a:avLst/>
            <a:gdLst/>
            <a:ahLst/>
            <a:cxnLst/>
            <a:rect r="r" b="b" t="t" l="l"/>
            <a:pathLst>
              <a:path h="9646093" w="4513686">
                <a:moveTo>
                  <a:pt x="0" y="0"/>
                </a:moveTo>
                <a:lnTo>
                  <a:pt x="4513686" y="0"/>
                </a:lnTo>
                <a:lnTo>
                  <a:pt x="4513686" y="9646093"/>
                </a:lnTo>
                <a:lnTo>
                  <a:pt x="0" y="9646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467" t="0" r="-3147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04775" y="664713"/>
            <a:ext cx="12335656" cy="148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3"/>
              </a:lnSpc>
            </a:pPr>
            <a:r>
              <a:rPr lang="en-US" sz="6086" b="true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EJEMPLOS PRACTICOS</a:t>
            </a:r>
          </a:p>
          <a:p>
            <a:pPr algn="l" marL="0" indent="0" lvl="0">
              <a:lnSpc>
                <a:spcPts val="3696"/>
              </a:lnSpc>
              <a:spcBef>
                <a:spcPct val="0"/>
              </a:spcBef>
            </a:pPr>
            <a:r>
              <a:rPr lang="en-US" b="true" sz="3080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MEJORADOS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90578" y="2420399"/>
            <a:ext cx="2874189" cy="35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9"/>
              </a:lnSpc>
              <a:spcBef>
                <a:spcPct val="0"/>
              </a:spcBef>
            </a:pP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nº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93647" y="2498679"/>
            <a:ext cx="2874189" cy="35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9"/>
              </a:lnSpc>
              <a:spcBef>
                <a:spcPct val="0"/>
              </a:spcBef>
            </a:pP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nº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67572" y="4969651"/>
            <a:ext cx="2874189" cy="35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9"/>
              </a:lnSpc>
              <a:spcBef>
                <a:spcPct val="0"/>
              </a:spcBef>
            </a:pP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nº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90578" y="2998922"/>
            <a:ext cx="8303069" cy="183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9"/>
              </a:lnSpc>
            </a:pPr>
            <a:r>
              <a:rPr lang="en-US" sz="2114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nombre = "Ana";</a:t>
            </a:r>
          </a:p>
          <a:p>
            <a:pPr algn="l">
              <a:lnSpc>
                <a:spcPts val="2959"/>
              </a:lnSpc>
            </a:pPr>
            <a:r>
              <a:rPr lang="en-US" sz="2114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saludo = "Hola " + nombre + ", ¿cómo estás?";</a:t>
            </a:r>
          </a:p>
          <a:p>
            <a:pPr algn="l">
              <a:lnSpc>
                <a:spcPts val="2959"/>
              </a:lnSpc>
            </a:pPr>
            <a:r>
              <a:rPr lang="en-US" sz="2114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console.log(saludo); </a:t>
            </a:r>
          </a:p>
          <a:p>
            <a:pPr algn="l">
              <a:lnSpc>
                <a:spcPts val="2959"/>
              </a:lnSpc>
            </a:pPr>
            <a:r>
              <a:rPr lang="en-US" sz="2114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// Resultado: Hola Ana, ¿cómo estás?</a:t>
            </a:r>
          </a:p>
          <a:p>
            <a:pPr algn="l">
              <a:lnSpc>
                <a:spcPts val="29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266261" y="3055927"/>
            <a:ext cx="5874171" cy="246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nombre = "Ana";</a:t>
            </a: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saludo = `Hola ${nombre}, ¿cómo estás?`;</a:t>
            </a: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console.log(saludo); </a:t>
            </a: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// Resultado: Hola Ana, ¿cómo estás?</a:t>
            </a:r>
          </a:p>
          <a:p>
            <a:pPr algn="l">
              <a:lnSpc>
                <a:spcPts val="2829"/>
              </a:lnSpc>
            </a:pPr>
          </a:p>
          <a:p>
            <a:pPr algn="l">
              <a:lnSpc>
                <a:spcPts val="2829"/>
              </a:lnSpc>
            </a:pPr>
          </a:p>
          <a:p>
            <a:pPr algn="l">
              <a:lnSpc>
                <a:spcPts val="282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804775" y="5480610"/>
            <a:ext cx="11012759" cy="387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calle = "Av. Siempre Viva";</a:t>
            </a: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numero = 742;</a:t>
            </a: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ciudad = "Springfield";</a:t>
            </a:r>
          </a:p>
          <a:p>
            <a:pPr algn="l">
              <a:lnSpc>
                <a:spcPts val="2829"/>
              </a:lnSpc>
            </a:pP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// Concatenación clásica</a:t>
            </a: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direccion1 = calle + " " + numero + ", " + ciudad;</a:t>
            </a: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console.log(direccion1); </a:t>
            </a: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// Resultado: Av. Siempre Viva 742, Springfield</a:t>
            </a:r>
          </a:p>
          <a:p>
            <a:pPr algn="l">
              <a:lnSpc>
                <a:spcPts val="2829"/>
              </a:lnSpc>
            </a:pPr>
          </a:p>
          <a:p>
            <a:pPr algn="l">
              <a:lnSpc>
                <a:spcPts val="2829"/>
              </a:lnSpc>
            </a:pPr>
          </a:p>
          <a:p>
            <a:pPr algn="l">
              <a:lnSpc>
                <a:spcPts val="282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681132" y="4779952"/>
            <a:ext cx="6286742" cy="246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9"/>
              </a:lnSpc>
            </a:pPr>
          </a:p>
          <a:p>
            <a:pPr algn="l">
              <a:lnSpc>
                <a:spcPts val="2829"/>
              </a:lnSpc>
            </a:pP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// Template string</a:t>
            </a: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let direccion2 = `${calle} ${numero}, ${ciudad}`;</a:t>
            </a: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console.log(direccion2);</a:t>
            </a:r>
          </a:p>
          <a:p>
            <a:pPr algn="l">
              <a:lnSpc>
                <a:spcPts val="2829"/>
              </a:lnSpc>
            </a:pPr>
            <a:r>
              <a:rPr lang="en-US" sz="2021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// Resultado: Av. Siempre Viva 742, Springfield</a:t>
            </a:r>
          </a:p>
          <a:p>
            <a:pPr algn="l">
              <a:lnSpc>
                <a:spcPts val="282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254363" y="8529320"/>
            <a:ext cx="6886277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¿Cuándo usar template strings?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✔️ Cuando tienes muchas variables en una cadena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✔️ Cuando quieres que tu código sea más legible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✔️ Cuando usas saltos de línea fácilmente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29090"/>
          </a:xfrm>
          <a:custGeom>
            <a:avLst/>
            <a:gdLst/>
            <a:ahLst/>
            <a:cxnLst/>
            <a:rect r="r" b="b" t="t" l="l"/>
            <a:pathLst>
              <a:path h="10329090" w="18288000">
                <a:moveTo>
                  <a:pt x="0" y="0"/>
                </a:moveTo>
                <a:lnTo>
                  <a:pt x="18288000" y="0"/>
                </a:lnTo>
                <a:lnTo>
                  <a:pt x="18288000" y="10329090"/>
                </a:lnTo>
                <a:lnTo>
                  <a:pt x="0" y="10329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" t="0" r="-84" b="-191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77819" y="5601311"/>
            <a:ext cx="5440505" cy="544050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7DF1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20650"/>
              <a:ext cx="5334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995201" y="7137896"/>
            <a:ext cx="5440505" cy="54405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7DF1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20650"/>
              <a:ext cx="5334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72542" y="2624837"/>
            <a:ext cx="12226324" cy="50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97"/>
              </a:lnSpc>
              <a:spcBef>
                <a:spcPct val="0"/>
              </a:spcBef>
            </a:pPr>
            <a:r>
              <a:rPr lang="en-US" b="true" sz="10747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TEMPLATE LITERALS CON BAKCTICKS</a:t>
            </a:r>
          </a:p>
        </p:txBody>
      </p:sp>
      <p:sp>
        <p:nvSpPr>
          <p:cNvPr name="TextBox 10" id="10"/>
          <p:cNvSpPr txBox="true"/>
          <p:nvPr/>
        </p:nvSpPr>
        <p:spPr>
          <a:xfrm rot="-2509689">
            <a:off x="14729183" y="7421821"/>
            <a:ext cx="3436140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47"/>
              </a:lnSpc>
            </a:pPr>
            <a:r>
              <a:rPr lang="en-US" b="true" sz="10122">
                <a:solidFill>
                  <a:srgbClr val="090707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`${...}`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55271" y="141844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59" t="0" r="-1643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22878" y="291806"/>
            <a:ext cx="2350387" cy="2350387"/>
          </a:xfrm>
          <a:custGeom>
            <a:avLst/>
            <a:gdLst/>
            <a:ahLst/>
            <a:cxnLst/>
            <a:rect r="r" b="b" t="t" l="l"/>
            <a:pathLst>
              <a:path h="2350387" w="2350387">
                <a:moveTo>
                  <a:pt x="0" y="0"/>
                </a:moveTo>
                <a:lnTo>
                  <a:pt x="2350387" y="0"/>
                </a:lnTo>
                <a:lnTo>
                  <a:pt x="2350387" y="2350387"/>
                </a:lnTo>
                <a:lnTo>
                  <a:pt x="0" y="2350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899609"/>
          </a:xfrm>
          <a:custGeom>
            <a:avLst/>
            <a:gdLst/>
            <a:ahLst/>
            <a:cxnLst/>
            <a:rect r="r" b="b" t="t" l="l"/>
            <a:pathLst>
              <a:path h="2899609" w="18288000">
                <a:moveTo>
                  <a:pt x="0" y="0"/>
                </a:moveTo>
                <a:lnTo>
                  <a:pt x="18288000" y="0"/>
                </a:lnTo>
                <a:lnTo>
                  <a:pt x="18288000" y="2899609"/>
                </a:lnTo>
                <a:lnTo>
                  <a:pt x="0" y="2899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47" r="0" b="-2361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99609"/>
            <a:ext cx="18288000" cy="7387391"/>
            <a:chOff x="0" y="0"/>
            <a:chExt cx="4816593" cy="19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45650"/>
            </a:xfrm>
            <a:custGeom>
              <a:avLst/>
              <a:gdLst/>
              <a:ahLst/>
              <a:cxnLst/>
              <a:rect r="r" b="b" t="t" l="l"/>
              <a:pathLst>
                <a:path h="194565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45650"/>
                  </a:lnTo>
                  <a:lnTo>
                    <a:pt x="0" y="1945650"/>
                  </a:lnTo>
                  <a:close/>
                </a:path>
              </a:pathLst>
            </a:custGeom>
            <a:solidFill>
              <a:srgbClr val="4469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9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1091" y="3238011"/>
            <a:ext cx="15437560" cy="6842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69" indent="-453384" lvl="1">
              <a:lnSpc>
                <a:spcPts val="5459"/>
              </a:lnSpc>
              <a:buFont typeface="Arial"/>
              <a:buChar char="•"/>
            </a:pPr>
            <a:r>
              <a:rPr lang="en-US" sz="41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Un template literal (literal de plantilla) está delimitado por backticks </a:t>
            </a:r>
            <a:r>
              <a:rPr lang="en-US" b="true" sz="4199">
                <a:solidFill>
                  <a:srgbClr val="F7DF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(`)</a:t>
            </a:r>
            <a:r>
              <a:rPr lang="en-US" sz="41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, en lugar de comillas simples</a:t>
            </a:r>
            <a:r>
              <a:rPr lang="en-US" b="true" sz="4199">
                <a:solidFill>
                  <a:srgbClr val="F7DF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(')</a:t>
            </a:r>
            <a:r>
              <a:rPr lang="en-US" sz="41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 o dobles </a:t>
            </a:r>
            <a:r>
              <a:rPr lang="en-US" b="true" sz="4199">
                <a:solidFill>
                  <a:srgbClr val="F7DF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(")</a:t>
            </a:r>
            <a:r>
              <a:rPr lang="en-US" sz="41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906769" indent="-453384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41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Lo que se escrib</a:t>
            </a:r>
            <a:r>
              <a:rPr lang="en-US" sz="41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e entre los backticks se considera contenido literal, salvo las partes interpoladas </a:t>
            </a:r>
          </a:p>
          <a:p>
            <a:pPr algn="l" marL="906769" indent="-453384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41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Si necesitas incluir un backtick dentro del texto, lo "escapas" con una barra invertida: </a:t>
            </a:r>
            <a:r>
              <a:rPr lang="en-US" b="true" sz="4199">
                <a:solidFill>
                  <a:srgbClr val="F7DF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```\</a:t>
            </a:r>
            <a:r>
              <a:rPr lang="en-US" sz="41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906769" indent="-453384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41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Para incluir un signo dólar $ literal (sin iniciar interpolación)</a:t>
            </a:r>
            <a:r>
              <a:rPr lang="en-US" sz="41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199">
                <a:solidFill>
                  <a:srgbClr val="F7DF1E"/>
                </a:solidFill>
                <a:latin typeface="Montserrat"/>
                <a:ea typeface="Montserrat"/>
                <a:cs typeface="Montserrat"/>
                <a:sym typeface="Montserrat"/>
              </a:rPr>
              <a:t>también se usa </a:t>
            </a:r>
            <a:r>
              <a:rPr lang="en-US" b="true" sz="4199">
                <a:solidFill>
                  <a:srgbClr val="F7DF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\$.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94712" y="467188"/>
            <a:ext cx="11085016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57"/>
              </a:lnSpc>
              <a:spcBef>
                <a:spcPct val="0"/>
              </a:spcBef>
            </a:pPr>
            <a:r>
              <a:rPr lang="en-US" b="true" sz="10547" strike="noStrike" u="none">
                <a:solidFill>
                  <a:srgbClr val="F7DF1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SINTAXIS BASICA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224758" y="402462"/>
            <a:ext cx="2034542" cy="2034453"/>
          </a:xfrm>
          <a:custGeom>
            <a:avLst/>
            <a:gdLst/>
            <a:ahLst/>
            <a:cxnLst/>
            <a:rect r="r" b="b" t="t" l="l"/>
            <a:pathLst>
              <a:path h="2034453" w="2034542">
                <a:moveTo>
                  <a:pt x="0" y="0"/>
                </a:moveTo>
                <a:lnTo>
                  <a:pt x="2034542" y="0"/>
                </a:lnTo>
                <a:lnTo>
                  <a:pt x="2034542" y="2034453"/>
                </a:lnTo>
                <a:lnTo>
                  <a:pt x="0" y="203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59" t="0" r="-164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24758" y="6688710"/>
            <a:ext cx="2569590" cy="2569590"/>
          </a:xfrm>
          <a:custGeom>
            <a:avLst/>
            <a:gdLst/>
            <a:ahLst/>
            <a:cxnLst/>
            <a:rect r="r" b="b" t="t" l="l"/>
            <a:pathLst>
              <a:path h="2569590" w="2569590">
                <a:moveTo>
                  <a:pt x="0" y="0"/>
                </a:moveTo>
                <a:lnTo>
                  <a:pt x="2569590" y="0"/>
                </a:lnTo>
                <a:lnTo>
                  <a:pt x="2569590" y="2569590"/>
                </a:lnTo>
                <a:lnTo>
                  <a:pt x="0" y="2569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DAG1PCoSQ8o</dc:identifier>
  <dcterms:modified xsi:type="dcterms:W3CDTF">2011-08-01T06:04:30Z</dcterms:modified>
  <cp:revision>1</cp:revision>
  <dc:title>Concatenacion</dc:title>
</cp:coreProperties>
</file>